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9" r:id="rId2"/>
    <p:sldId id="260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410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C79135E-A301-4033-95AC-01119BF88BB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9185E2-8E2D-4C48-A227-59C2DD667C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FE8DC0-38F5-412E-9145-FC533F28BA5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6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1249E0-4918-4A31-A9EF-B6A0E513BD5B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1564676" name="Rectangle 4"/>
          <p:cNvSpPr>
            <a:spLocks noGrp="1" noChangeArrowheads="1"/>
          </p:cNvSpPr>
          <p:nvPr>
            <p:ph type="title"/>
          </p:nvPr>
        </p:nvSpPr>
        <p:spPr>
          <a:xfrm>
            <a:off x="395288" y="2205038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zh-TW" smtClean="0"/>
              <a:t>6. </a:t>
            </a:r>
            <a:r>
              <a:rPr lang="zh-TW" altLang="en-US" smtClean="0"/>
              <a:t>結論</a:t>
            </a:r>
          </a:p>
        </p:txBody>
      </p:sp>
      <p:pic>
        <p:nvPicPr>
          <p:cNvPr id="222212" name="Picture 5" descr="j0286664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5724525" y="2420938"/>
            <a:ext cx="1047750" cy="90487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0C0468A-68CB-4F55-A1A4-D408CE3BEC10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562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 altLang="zh-TW" smtClean="0"/>
              <a:t>e</a:t>
            </a:r>
            <a:r>
              <a:rPr kumimoji="0" lang="zh-TW" altLang="en-US" smtClean="0"/>
              <a:t>化再</a:t>
            </a:r>
            <a:r>
              <a:rPr lang="zh-TW" altLang="en-US" smtClean="0"/>
              <a:t>造不是拼裝車</a:t>
            </a:r>
          </a:p>
        </p:txBody>
      </p:sp>
      <p:pic>
        <p:nvPicPr>
          <p:cNvPr id="1562627" name="Picture 3" descr="不愧是大陸人"/>
          <p:cNvPicPr>
            <a:picLocks noChangeAspect="1" noChangeArrowheads="1"/>
          </p:cNvPicPr>
          <p:nvPr/>
        </p:nvPicPr>
        <p:blipFill>
          <a:blip r:embed="rId2">
            <a:lum bright="18000" contrast="42000"/>
          </a:blip>
          <a:srcRect/>
          <a:stretch>
            <a:fillRect/>
          </a:stretch>
        </p:blipFill>
        <p:spPr bwMode="auto">
          <a:xfrm>
            <a:off x="1371600" y="1371600"/>
            <a:ext cx="6515100" cy="488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3237" name="Picture 4" descr="j0282747"/>
          <p:cNvPicPr>
            <a:picLocks noGrp="1" noChangeAspect="1" noChangeArrowheads="1" noCro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7164388" y="5084763"/>
            <a:ext cx="1219200" cy="12192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2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C5EFE0-6A4D-4815-A0AA-6CA8B7103B68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224259" name="Rectangle 2"/>
          <p:cNvSpPr>
            <a:spLocks noChangeArrowheads="1"/>
          </p:cNvSpPr>
          <p:nvPr/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再造的搭配</a:t>
            </a:r>
          </a:p>
        </p:txBody>
      </p:sp>
      <p:sp>
        <p:nvSpPr>
          <p:cNvPr id="1561603" name="Text Box 3"/>
          <p:cNvSpPr txBox="1">
            <a:spLocks noChangeArrowheads="1"/>
          </p:cNvSpPr>
          <p:nvPr/>
        </p:nvSpPr>
        <p:spPr bwMode="auto">
          <a:xfrm>
            <a:off x="1295400" y="1600200"/>
            <a:ext cx="793750" cy="4572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>
                <a:solidFill>
                  <a:srgbClr val="FFFFFF"/>
                </a:solidFill>
                <a:latin typeface="Times New Roman" pitchFamily="18" charset="0"/>
                <a:ea typeface="標楷體" pitchFamily="65" charset="-120"/>
              </a:rPr>
              <a:t>病貓</a:t>
            </a:r>
            <a:endParaRPr lang="zh-TW" altLang="en-US" sz="2400">
              <a:solidFill>
                <a:srgbClr val="FFFFFF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561604" name="Text Box 4"/>
          <p:cNvSpPr txBox="1">
            <a:spLocks noChangeArrowheads="1"/>
          </p:cNvSpPr>
          <p:nvPr/>
        </p:nvSpPr>
        <p:spPr bwMode="auto">
          <a:xfrm>
            <a:off x="3124200" y="1600200"/>
            <a:ext cx="793750" cy="457200"/>
          </a:xfrm>
          <a:prstGeom prst="rect">
            <a:avLst/>
          </a:prstGeom>
          <a:solidFill>
            <a:srgbClr val="9900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健貓</a:t>
            </a:r>
            <a:endParaRPr lang="zh-TW" altLang="en-US" sz="2400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561605" name="Text Box 5"/>
          <p:cNvSpPr txBox="1">
            <a:spLocks noChangeArrowheads="1"/>
          </p:cNvSpPr>
          <p:nvPr/>
        </p:nvSpPr>
        <p:spPr bwMode="auto">
          <a:xfrm>
            <a:off x="4953000" y="1600200"/>
            <a:ext cx="793750" cy="4572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老虎</a:t>
            </a:r>
            <a:endParaRPr lang="zh-TW" altLang="en-US" sz="2400">
              <a:solidFill>
                <a:schemeClr val="accent1"/>
              </a:solidFill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1561606" name="Text Box 6"/>
          <p:cNvSpPr txBox="1">
            <a:spLocks noChangeArrowheads="1"/>
          </p:cNvSpPr>
          <p:nvPr/>
        </p:nvSpPr>
        <p:spPr bwMode="auto">
          <a:xfrm>
            <a:off x="6934200" y="1600200"/>
            <a:ext cx="793750" cy="4572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飛虎</a:t>
            </a:r>
          </a:p>
        </p:txBody>
      </p:sp>
      <p:sp>
        <p:nvSpPr>
          <p:cNvPr id="1561607" name="Text Box 7"/>
          <p:cNvSpPr txBox="1">
            <a:spLocks noChangeArrowheads="1"/>
          </p:cNvSpPr>
          <p:nvPr/>
        </p:nvSpPr>
        <p:spPr bwMode="auto">
          <a:xfrm>
            <a:off x="2209800" y="2514600"/>
            <a:ext cx="488950" cy="1552575"/>
          </a:xfrm>
          <a:prstGeom prst="rect">
            <a:avLst/>
          </a:prstGeom>
          <a:solidFill>
            <a:srgbClr val="9900CC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組</a:t>
            </a:r>
          </a:p>
          <a:p>
            <a:pPr algn="ctr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織</a:t>
            </a:r>
          </a:p>
          <a:p>
            <a:pPr algn="ctr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改</a:t>
            </a:r>
          </a:p>
          <a:p>
            <a:pPr algn="ctr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善</a:t>
            </a:r>
          </a:p>
        </p:txBody>
      </p:sp>
      <p:sp>
        <p:nvSpPr>
          <p:cNvPr id="1561608" name="Text Box 8"/>
          <p:cNvSpPr txBox="1">
            <a:spLocks noChangeArrowheads="1"/>
          </p:cNvSpPr>
          <p:nvPr/>
        </p:nvSpPr>
        <p:spPr bwMode="auto">
          <a:xfrm>
            <a:off x="4114800" y="2514600"/>
            <a:ext cx="488950" cy="155257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經</a:t>
            </a:r>
          </a:p>
          <a:p>
            <a:pPr algn="ctr"/>
            <a:r>
              <a:rPr lang="zh-TW" altLang="en-US" sz="2400" b="1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營</a:t>
            </a:r>
          </a:p>
          <a:p>
            <a:pPr algn="ctr"/>
            <a:r>
              <a:rPr lang="zh-TW" altLang="en-US" sz="2400" b="1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再</a:t>
            </a:r>
          </a:p>
          <a:p>
            <a:pPr algn="ctr"/>
            <a:r>
              <a:rPr lang="zh-TW" altLang="en-US" sz="2400" b="1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造</a:t>
            </a:r>
          </a:p>
        </p:txBody>
      </p:sp>
      <p:sp>
        <p:nvSpPr>
          <p:cNvPr id="1561609" name="Text Box 9"/>
          <p:cNvSpPr txBox="1">
            <a:spLocks noChangeArrowheads="1"/>
          </p:cNvSpPr>
          <p:nvPr/>
        </p:nvSpPr>
        <p:spPr bwMode="auto">
          <a:xfrm>
            <a:off x="6019800" y="2514600"/>
            <a:ext cx="488950" cy="15525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zh-TW" altLang="en-US" sz="24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知</a:t>
            </a:r>
          </a:p>
          <a:p>
            <a:pPr algn="ctr"/>
            <a:r>
              <a:rPr lang="zh-TW" altLang="en-US" sz="24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識</a:t>
            </a:r>
          </a:p>
          <a:p>
            <a:pPr algn="ctr"/>
            <a:r>
              <a:rPr lang="zh-TW" altLang="en-US" sz="24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管</a:t>
            </a:r>
          </a:p>
          <a:p>
            <a:pPr algn="ctr"/>
            <a:r>
              <a:rPr lang="zh-TW" altLang="en-US" sz="24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理</a:t>
            </a:r>
            <a:endParaRPr lang="zh-TW" altLang="en-US" sz="2400" b="1">
              <a:latin typeface="Times New Roman" pitchFamily="18" charset="0"/>
              <a:ea typeface="標楷體" pitchFamily="65" charset="-120"/>
            </a:endParaRP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1981200" y="1905000"/>
            <a:ext cx="1066800" cy="457200"/>
            <a:chOff x="1248" y="1200"/>
            <a:chExt cx="672" cy="288"/>
          </a:xfrm>
        </p:grpSpPr>
        <p:sp>
          <p:nvSpPr>
            <p:cNvPr id="224279" name="Line 11"/>
            <p:cNvSpPr>
              <a:spLocks noChangeShapeType="1"/>
            </p:cNvSpPr>
            <p:nvPr/>
          </p:nvSpPr>
          <p:spPr bwMode="auto">
            <a:xfrm>
              <a:off x="1296" y="1200"/>
              <a:ext cx="624" cy="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4280" name="Text Box 12"/>
            <p:cNvSpPr txBox="1">
              <a:spLocks noChangeArrowheads="1"/>
            </p:cNvSpPr>
            <p:nvPr/>
          </p:nvSpPr>
          <p:spPr bwMode="auto">
            <a:xfrm>
              <a:off x="1248" y="1200"/>
              <a:ext cx="6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2400" b="1">
                  <a:latin typeface="Times New Roman" pitchFamily="18" charset="0"/>
                  <a:ea typeface="標楷體" pitchFamily="65" charset="-120"/>
                </a:rPr>
                <a:t>(</a:t>
              </a:r>
              <a:r>
                <a:rPr lang="zh-TW" altLang="en-US" sz="2400" b="1">
                  <a:latin typeface="Times New Roman" pitchFamily="18" charset="0"/>
                  <a:ea typeface="標楷體" pitchFamily="65" charset="-120"/>
                </a:rPr>
                <a:t>強化</a:t>
              </a:r>
              <a:r>
                <a:rPr lang="en-US" altLang="zh-TW" sz="2400" b="1">
                  <a:latin typeface="Times New Roman" pitchFamily="18" charset="0"/>
                  <a:ea typeface="標楷體" pitchFamily="65" charset="-120"/>
                </a:rPr>
                <a:t>)</a:t>
              </a:r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3886200" y="1905000"/>
            <a:ext cx="1066800" cy="457200"/>
            <a:chOff x="2448" y="1200"/>
            <a:chExt cx="672" cy="288"/>
          </a:xfrm>
        </p:grpSpPr>
        <p:sp>
          <p:nvSpPr>
            <p:cNvPr id="224277" name="Line 14"/>
            <p:cNvSpPr>
              <a:spLocks noChangeShapeType="1"/>
            </p:cNvSpPr>
            <p:nvPr/>
          </p:nvSpPr>
          <p:spPr bwMode="auto">
            <a:xfrm>
              <a:off x="2496" y="1200"/>
              <a:ext cx="624" cy="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4278" name="Text Box 15"/>
            <p:cNvSpPr txBox="1">
              <a:spLocks noChangeArrowheads="1"/>
            </p:cNvSpPr>
            <p:nvPr/>
          </p:nvSpPr>
          <p:spPr bwMode="auto">
            <a:xfrm>
              <a:off x="2448" y="1200"/>
              <a:ext cx="6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2400" b="1">
                  <a:solidFill>
                    <a:schemeClr val="accent1"/>
                  </a:solidFill>
                  <a:latin typeface="Times New Roman" pitchFamily="18" charset="0"/>
                  <a:ea typeface="標楷體" pitchFamily="65" charset="-120"/>
                </a:rPr>
                <a:t>(</a:t>
              </a:r>
              <a:r>
                <a:rPr lang="zh-TW" altLang="en-US" sz="2400" b="1">
                  <a:solidFill>
                    <a:schemeClr val="accent1"/>
                  </a:solidFill>
                  <a:latin typeface="Times New Roman" pitchFamily="18" charset="0"/>
                  <a:ea typeface="標楷體" pitchFamily="65" charset="-120"/>
                </a:rPr>
                <a:t>轉化</a:t>
              </a:r>
              <a:r>
                <a:rPr lang="en-US" altLang="zh-TW" sz="2400" b="1">
                  <a:solidFill>
                    <a:schemeClr val="accent1"/>
                  </a:solidFill>
                  <a:latin typeface="Times New Roman" pitchFamily="18" charset="0"/>
                  <a:ea typeface="標楷體" pitchFamily="65" charset="-120"/>
                </a:rPr>
                <a:t>)</a:t>
              </a:r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791200" y="1905000"/>
            <a:ext cx="996950" cy="457200"/>
            <a:chOff x="3648" y="1200"/>
            <a:chExt cx="628" cy="288"/>
          </a:xfrm>
        </p:grpSpPr>
        <p:sp>
          <p:nvSpPr>
            <p:cNvPr id="224275" name="Line 17"/>
            <p:cNvSpPr>
              <a:spLocks noChangeShapeType="1"/>
            </p:cNvSpPr>
            <p:nvPr/>
          </p:nvSpPr>
          <p:spPr bwMode="auto">
            <a:xfrm>
              <a:off x="3648" y="1200"/>
              <a:ext cx="624" cy="0"/>
            </a:xfrm>
            <a:prstGeom prst="line">
              <a:avLst/>
            </a:prstGeom>
            <a:noFill/>
            <a:ln w="57150">
              <a:solidFill>
                <a:schemeClr val="tx2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24276" name="Text Box 18"/>
            <p:cNvSpPr txBox="1">
              <a:spLocks noChangeArrowheads="1"/>
            </p:cNvSpPr>
            <p:nvPr/>
          </p:nvSpPr>
          <p:spPr bwMode="auto">
            <a:xfrm>
              <a:off x="3648" y="1200"/>
              <a:ext cx="6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altLang="zh-TW" sz="2400" b="1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(</a:t>
              </a:r>
              <a:r>
                <a:rPr lang="zh-TW" altLang="en-US" sz="2400" b="1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進化</a:t>
              </a:r>
              <a:r>
                <a:rPr lang="en-US" altLang="zh-TW" sz="2400" b="1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)</a:t>
              </a:r>
              <a:endParaRPr lang="en-US" altLang="zh-TW" sz="2400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sp>
        <p:nvSpPr>
          <p:cNvPr id="1561619" name="AutoShape 19"/>
          <p:cNvSpPr>
            <a:spLocks noChangeArrowheads="1"/>
          </p:cNvSpPr>
          <p:nvPr/>
        </p:nvSpPr>
        <p:spPr bwMode="auto">
          <a:xfrm>
            <a:off x="2133600" y="4191000"/>
            <a:ext cx="5562600" cy="533400"/>
          </a:xfrm>
          <a:prstGeom prst="rightArrow">
            <a:avLst>
              <a:gd name="adj1" fmla="val 35713"/>
              <a:gd name="adj2" fmla="val 66965"/>
            </a:avLst>
          </a:prstGeom>
          <a:solidFill>
            <a:srgbClr val="5F5F5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營運改善</a:t>
            </a:r>
          </a:p>
        </p:txBody>
      </p:sp>
      <p:sp>
        <p:nvSpPr>
          <p:cNvPr id="1561620" name="AutoShape 20"/>
          <p:cNvSpPr>
            <a:spLocks noChangeArrowheads="1"/>
          </p:cNvSpPr>
          <p:nvPr/>
        </p:nvSpPr>
        <p:spPr bwMode="auto">
          <a:xfrm>
            <a:off x="3810000" y="4724400"/>
            <a:ext cx="3886200" cy="533400"/>
          </a:xfrm>
          <a:prstGeom prst="rightArrow">
            <a:avLst>
              <a:gd name="adj1" fmla="val 50000"/>
              <a:gd name="adj2" fmla="val 63683"/>
            </a:avLst>
          </a:prstGeom>
          <a:solidFill>
            <a:srgbClr val="5F5F5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zh-TW" altLang="en-US" sz="2400" b="1">
                <a:solidFill>
                  <a:schemeClr val="accent1"/>
                </a:solidFill>
                <a:latin typeface="Times New Roman" pitchFamily="18" charset="0"/>
                <a:ea typeface="標楷體" pitchFamily="65" charset="-120"/>
              </a:rPr>
              <a:t>組織革新</a:t>
            </a:r>
          </a:p>
        </p:txBody>
      </p:sp>
      <p:sp>
        <p:nvSpPr>
          <p:cNvPr id="1561621" name="AutoShape 21"/>
          <p:cNvSpPr>
            <a:spLocks noChangeArrowheads="1"/>
          </p:cNvSpPr>
          <p:nvPr/>
        </p:nvSpPr>
        <p:spPr bwMode="auto">
          <a:xfrm>
            <a:off x="5410200" y="5257800"/>
            <a:ext cx="2286000" cy="609600"/>
          </a:xfrm>
          <a:prstGeom prst="rightArrow">
            <a:avLst>
              <a:gd name="adj1" fmla="val 61454"/>
              <a:gd name="adj2" fmla="val 58333"/>
            </a:avLst>
          </a:prstGeom>
          <a:solidFill>
            <a:srgbClr val="5F5F5F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zh-TW" altLang="en-US" sz="2400" b="1">
                <a:solidFill>
                  <a:srgbClr val="FF0000"/>
                </a:solidFill>
                <a:latin typeface="Times New Roman" pitchFamily="18" charset="0"/>
                <a:ea typeface="標楷體" pitchFamily="65" charset="-120"/>
              </a:rPr>
              <a:t>創新知識</a:t>
            </a:r>
          </a:p>
        </p:txBody>
      </p:sp>
      <p:sp>
        <p:nvSpPr>
          <p:cNvPr id="224273" name="Rectangle 22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pPr eaLnBrk="1" hangingPunct="1"/>
            <a:endParaRPr lang="en-US" altLang="zh-TW" sz="2800" smtClean="0">
              <a:latin typeface="標楷體" pitchFamily="65" charset="-120"/>
            </a:endParaRPr>
          </a:p>
          <a:p>
            <a:pPr eaLnBrk="1" hangingPunct="1">
              <a:buFontTx/>
              <a:buNone/>
            </a:pPr>
            <a:endParaRPr lang="en-US" altLang="zh-TW" sz="2800" smtClean="0">
              <a:latin typeface="Arial Narrow" pitchFamily="34" charset="0"/>
            </a:endParaRPr>
          </a:p>
        </p:txBody>
      </p:sp>
      <p:pic>
        <p:nvPicPr>
          <p:cNvPr id="224274" name="Picture 23" descr="j021351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5288" y="4797425"/>
            <a:ext cx="1019175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1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61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61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561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61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1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61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61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1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61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61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1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561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561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1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61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61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1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561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561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561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561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1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1561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561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1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5616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5616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1603" grpId="0" animBg="1" autoUpdateAnimBg="0"/>
      <p:bldP spid="1561604" grpId="0" animBg="1" autoUpdateAnimBg="0"/>
      <p:bldP spid="1561605" grpId="0" animBg="1" autoUpdateAnimBg="0"/>
      <p:bldP spid="1561606" grpId="0" animBg="1" autoUpdateAnimBg="0"/>
      <p:bldP spid="1561607" grpId="0" animBg="1" autoUpdateAnimBg="0"/>
      <p:bldP spid="1561608" grpId="0" animBg="1" autoUpdateAnimBg="0"/>
      <p:bldP spid="1561609" grpId="0" animBg="1" autoUpdateAnimBg="0"/>
      <p:bldP spid="1561619" grpId="0" animBg="1" autoUpdateAnimBg="0"/>
      <p:bldP spid="1561620" grpId="0" animBg="1" autoUpdateAnimBg="0"/>
      <p:bldP spid="1561621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9CB6BC-9FF8-4383-8332-AE12C47CE757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1563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/>
              <a:t>再造的時機與條件</a:t>
            </a:r>
          </a:p>
        </p:txBody>
      </p:sp>
      <p:sp>
        <p:nvSpPr>
          <p:cNvPr id="1563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268413"/>
            <a:ext cx="8272463" cy="4495800"/>
          </a:xfrm>
          <a:solidFill>
            <a:schemeClr val="bg2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mtClean="0"/>
              <a:t>再造是組織突破衰敗宿命的利器，再造的好時機在組織由</a:t>
            </a:r>
            <a:r>
              <a:rPr lang="zh-TW" altLang="en-US" smtClean="0">
                <a:solidFill>
                  <a:srgbClr val="66FF33"/>
                </a:solidFill>
              </a:rPr>
              <a:t>成長</a:t>
            </a:r>
            <a:r>
              <a:rPr lang="zh-TW" altLang="en-US" smtClean="0"/>
              <a:t>轉</a:t>
            </a:r>
            <a:r>
              <a:rPr lang="zh-TW" altLang="en-US" smtClean="0">
                <a:solidFill>
                  <a:srgbClr val="66FF33"/>
                </a:solidFill>
              </a:rPr>
              <a:t>成熟</a:t>
            </a:r>
            <a:r>
              <a:rPr lang="zh-TW" altLang="en-US" smtClean="0"/>
              <a:t>的時候。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/>
              <a:t>台灣企業再造的關鍵在於認知與準備兩個時期。再造的認知期首在於凝聚再造認知，衡量再造能力；準備期首在透過組織學習的修練，調整</a:t>
            </a:r>
            <a:r>
              <a:rPr lang="zh-TW" altLang="en-US" smtClean="0">
                <a:solidFill>
                  <a:srgbClr val="FF99FF"/>
                </a:solidFill>
              </a:rPr>
              <a:t>軟</a:t>
            </a:r>
            <a:r>
              <a:rPr lang="en-US" altLang="zh-TW" smtClean="0">
                <a:solidFill>
                  <a:srgbClr val="FF99FF"/>
                </a:solidFill>
              </a:rPr>
              <a:t>S</a:t>
            </a:r>
            <a:r>
              <a:rPr lang="zh-TW" altLang="en-US" smtClean="0"/>
              <a:t>：</a:t>
            </a:r>
          </a:p>
        </p:txBody>
      </p:sp>
      <p:sp>
        <p:nvSpPr>
          <p:cNvPr id="1563652" name="Rectangle 4"/>
          <p:cNvSpPr>
            <a:spLocks noChangeArrowheads="1"/>
          </p:cNvSpPr>
          <p:nvPr/>
        </p:nvSpPr>
        <p:spPr bwMode="auto">
          <a:xfrm>
            <a:off x="1403350" y="4797425"/>
            <a:ext cx="6934200" cy="1371600"/>
          </a:xfrm>
          <a:prstGeom prst="rect">
            <a:avLst/>
          </a:prstGeom>
          <a:solidFill>
            <a:srgbClr val="FF66CC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en-US" altLang="zh-TW" sz="28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 </a:t>
            </a:r>
            <a:r>
              <a:rPr lang="zh-TW" altLang="en-US" sz="28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組織學習 </a:t>
            </a:r>
            <a:r>
              <a:rPr lang="en-US" altLang="zh-TW" sz="28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=</a:t>
            </a:r>
          </a:p>
          <a:p>
            <a:r>
              <a:rPr lang="en-US" altLang="zh-TW" sz="28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  (</a:t>
            </a:r>
            <a:r>
              <a:rPr lang="zh-TW" altLang="en-US" sz="28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個人 </a:t>
            </a:r>
            <a:r>
              <a:rPr lang="en-US" altLang="zh-TW" sz="28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+ </a:t>
            </a:r>
            <a:r>
              <a:rPr lang="zh-TW" altLang="en-US" sz="28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組內 </a:t>
            </a:r>
            <a:r>
              <a:rPr lang="en-US" altLang="zh-TW" sz="28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+ </a:t>
            </a:r>
            <a:r>
              <a:rPr lang="zh-TW" altLang="en-US" sz="28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組間</a:t>
            </a:r>
            <a:r>
              <a:rPr lang="en-US" altLang="zh-TW" sz="28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)</a:t>
            </a:r>
            <a:r>
              <a:rPr lang="zh-TW" altLang="en-US" sz="2800" b="1">
                <a:solidFill>
                  <a:schemeClr val="bg2"/>
                </a:solidFill>
                <a:latin typeface="Times New Roman" pitchFamily="18" charset="0"/>
                <a:ea typeface="標楷體" pitchFamily="65" charset="-120"/>
              </a:rPr>
              <a:t>學習機制 * 五項修練</a:t>
            </a:r>
          </a:p>
        </p:txBody>
      </p:sp>
      <p:pic>
        <p:nvPicPr>
          <p:cNvPr id="225286" name="Picture 5" descr="j0286668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300788" y="260350"/>
            <a:ext cx="952500" cy="914400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3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3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3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63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63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3651" grpId="0" build="p" autoUpdateAnimBg="0"/>
      <p:bldP spid="156365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6C149-046C-4CA4-B013-CA787D894488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1560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kumimoji="0" lang="en-US" altLang="zh-TW" smtClean="0"/>
              <a:t>e</a:t>
            </a:r>
            <a:r>
              <a:rPr kumimoji="0" lang="zh-TW" altLang="en-US" smtClean="0"/>
              <a:t>化</a:t>
            </a:r>
            <a:r>
              <a:rPr lang="zh-TW" altLang="en-US" smtClean="0"/>
              <a:t>的</a:t>
            </a:r>
            <a:r>
              <a:rPr lang="en-US" altLang="zh-TW" smtClean="0"/>
              <a:t>SISP</a:t>
            </a:r>
          </a:p>
        </p:txBody>
      </p:sp>
      <p:sp>
        <p:nvSpPr>
          <p:cNvPr id="156057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76250" y="1268413"/>
            <a:ext cx="8128000" cy="4824412"/>
          </a:xfrm>
          <a:solidFill>
            <a:schemeClr val="bg2"/>
          </a:solidFill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mtClean="0">
                <a:solidFill>
                  <a:srgbClr val="66FF33"/>
                </a:solidFill>
              </a:rPr>
              <a:t>企業</a:t>
            </a:r>
            <a:r>
              <a:rPr lang="en-US" altLang="zh-TW" smtClean="0">
                <a:solidFill>
                  <a:srgbClr val="66FF33"/>
                </a:solidFill>
              </a:rPr>
              <a:t>e</a:t>
            </a:r>
            <a:r>
              <a:rPr lang="zh-TW" altLang="en-US" smtClean="0">
                <a:solidFill>
                  <a:srgbClr val="66FF33"/>
                </a:solidFill>
              </a:rPr>
              <a:t>化是組織的重大發展策略，傳統技術性觀點的資訊系統規劃方法已無法實現企業</a:t>
            </a:r>
            <a:r>
              <a:rPr lang="en-US" altLang="zh-TW" smtClean="0">
                <a:solidFill>
                  <a:srgbClr val="66FF33"/>
                </a:solidFill>
              </a:rPr>
              <a:t>e</a:t>
            </a:r>
            <a:r>
              <a:rPr lang="zh-TW" altLang="en-US" smtClean="0">
                <a:solidFill>
                  <a:srgbClr val="66FF33"/>
                </a:solidFill>
              </a:rPr>
              <a:t>化的策略目的。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>
                <a:solidFill>
                  <a:srgbClr val="FF66CC"/>
                </a:solidFill>
              </a:rPr>
              <a:t>資訊系統規劃的產出包含文件化的資訊系統策略、資訊科技策略、與資訊管理策略，以及非文件化的資訊策略觀點形成與共識。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mtClean="0">
                <a:solidFill>
                  <a:schemeClr val="hlink"/>
                </a:solidFill>
              </a:rPr>
              <a:t>整合變革管理、組織學習、群組互動、企業改造的合適模式是策略資訊系統規劃方法的新典範。</a:t>
            </a:r>
          </a:p>
        </p:txBody>
      </p:sp>
      <p:pic>
        <p:nvPicPr>
          <p:cNvPr id="226309" name="Picture 4" descr="j0236235"/>
          <p:cNvPicPr>
            <a:picLocks noGrp="1" noChangeAspect="1" noChangeArrowheads="1" noCrop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>
          <a:xfrm>
            <a:off x="6732588" y="260350"/>
            <a:ext cx="919162" cy="1241425"/>
          </a:xfr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0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0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0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057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</a:rPr>
              <a:t>企業是止於人的志業</a:t>
            </a:r>
            <a:endParaRPr lang="zh-TW" altLang="en-US" sz="2400" dirty="0">
              <a:solidFill>
                <a:srgbClr val="FFFF00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000" b="1" dirty="0"/>
              <a:t>清醒的意識（</a:t>
            </a:r>
            <a:r>
              <a:rPr lang="en-US" altLang="zh-TW" sz="2000" b="1" dirty="0"/>
              <a:t>Consciousness</a:t>
            </a:r>
            <a:r>
              <a:rPr lang="zh-TW" altLang="en-US" sz="2000" b="1" dirty="0"/>
              <a:t>）</a:t>
            </a:r>
            <a:r>
              <a:rPr lang="zh-TW" altLang="en-US" sz="2000" dirty="0"/>
              <a:t>能造就一個偉大的組織。本書所談的</a:t>
            </a:r>
            <a:r>
              <a:rPr lang="zh-TW" altLang="en-US" sz="2000" b="1" dirty="0"/>
              <a:t>「</a:t>
            </a:r>
            <a:r>
              <a:rPr lang="en-US" altLang="zh-TW" sz="2000" b="1" dirty="0"/>
              <a:t>Conscious Business</a:t>
            </a:r>
            <a:r>
              <a:rPr lang="zh-TW" altLang="en-US" sz="2000" b="1" dirty="0"/>
              <a:t>」</a:t>
            </a:r>
            <a:r>
              <a:rPr lang="zh-TW" altLang="en-US" sz="2000" dirty="0"/>
              <a:t>代表從你的工作中尋找熱情並實踐你的基本價值，並將企業轉化為清醒的企業。作者主張，有意識的企業人應該具備</a:t>
            </a:r>
            <a:r>
              <a:rPr lang="zh-TW" altLang="en-US" sz="2000" b="1" dirty="0">
                <a:solidFill>
                  <a:srgbClr val="FFFF00"/>
                </a:solidFill>
              </a:rPr>
              <a:t>無條件的責任感，正直人格，謙虛為懷，真誠溝通，能以建設性角度進行協商協調，並有高度控制情緒的能力</a:t>
            </a:r>
            <a:r>
              <a:rPr lang="zh-TW" altLang="en-US" sz="2000" dirty="0"/>
              <a:t>。而這樣的企業人組成清醒的企業。能致力提升所有利害關係人的福祉，藉著團結相關社群並尊重所有成員，創造出可長可久的優異績效</a:t>
            </a:r>
            <a:r>
              <a:rPr lang="zh-TW" altLang="en-US" sz="2000" dirty="0" smtClean="0"/>
              <a:t>。</a:t>
            </a:r>
            <a:endParaRPr lang="zh-TW" altLang="en-US" sz="2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9185E2-8E2D-4C48-A227-59C2DD667C53}" type="slidenum">
              <a:rPr lang="en-US" altLang="zh-TW" smtClean="0"/>
              <a:pPr>
                <a:defRPr/>
              </a:pPr>
              <a:t>6</a:t>
            </a:fld>
            <a:endParaRPr lang="en-US" altLang="zh-TW"/>
          </a:p>
        </p:txBody>
      </p:sp>
      <p:pic>
        <p:nvPicPr>
          <p:cNvPr id="1026" name="Picture 2" descr="C:\Users\USER\Pictures\Conscious busines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3441968"/>
            <a:ext cx="2038350" cy="2838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李國光\教材\01電影\女人香1\正直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575329"/>
            <a:ext cx="4869160" cy="2705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593302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20</TotalTime>
  <Words>364</Words>
  <Application>Microsoft Office PowerPoint</Application>
  <PresentationFormat>如螢幕大小 (4:3)</PresentationFormat>
  <Paragraphs>42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Arial Narrow</vt:lpstr>
      <vt:lpstr>Symbol</vt:lpstr>
      <vt:lpstr>Times New Roman</vt:lpstr>
      <vt:lpstr>教學目標</vt:lpstr>
      <vt:lpstr>6. 結論</vt:lpstr>
      <vt:lpstr>e化再造不是拼裝車</vt:lpstr>
      <vt:lpstr>PowerPoint 簡報</vt:lpstr>
      <vt:lpstr>再造的時機與條件</vt:lpstr>
      <vt:lpstr>e化的SISP</vt:lpstr>
      <vt:lpstr>企業是止於人的志業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 結論</dc:title>
  <dc:creator>Your User Name</dc:creator>
  <cp:lastModifiedBy>George Lee</cp:lastModifiedBy>
  <cp:revision>4</cp:revision>
  <dcterms:created xsi:type="dcterms:W3CDTF">2010-07-17T14:51:07Z</dcterms:created>
  <dcterms:modified xsi:type="dcterms:W3CDTF">2017-09-12T08:07:44Z</dcterms:modified>
</cp:coreProperties>
</file>